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6" r:id="rId11"/>
    <p:sldId id="258" r:id="rId12"/>
    <p:sldId id="262" r:id="rId13"/>
    <p:sldId id="261" r:id="rId14"/>
    <p:sldId id="259" r:id="rId15"/>
    <p:sldId id="257" r:id="rId16"/>
    <p:sldId id="269" r:id="rId17"/>
    <p:sldId id="267" r:id="rId18"/>
    <p:sldId id="268" r:id="rId19"/>
    <p:sldId id="263" r:id="rId20"/>
    <p:sldId id="264" r:id="rId21"/>
    <p:sldId id="265" r:id="rId22"/>
    <p:sldId id="270" r:id="rId23"/>
    <p:sldId id="271" r:id="rId24"/>
    <p:sldId id="272" r:id="rId25"/>
    <p:sldId id="260" r:id="rId26"/>
    <p:sldId id="266" r:id="rId2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20.3.2023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20.3.2023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960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456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315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863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721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298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433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165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455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3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20.3.2023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4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9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5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89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1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2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87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7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20.3.2023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7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45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94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94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36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7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25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44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1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20.3.2023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17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69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77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81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77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26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28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1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09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9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20.3.2023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70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02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98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23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71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43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97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59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02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7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20.3.2023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592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12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57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70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09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95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20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608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47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5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20.3.2023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0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694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079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575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96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95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152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500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903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9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20.3.2023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841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296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269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386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383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1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267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926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68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20.3.2023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0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287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57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905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370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592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489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907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17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9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20.3.2023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101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0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599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522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288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895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454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051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453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1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20.3.2023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6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6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8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9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3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5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3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АНАЛИЗ НА МОДЕЛИТЕ НА ПОТРЕБЛЕНИЕ</a:t>
            </a:r>
            <a:br>
              <a:rPr lang="ru-RU" dirty="0"/>
            </a:br>
            <a:r>
              <a:rPr lang="ru-RU" dirty="0"/>
              <a:t>В КРЪГОВАТА ИКОНОМИКА</a:t>
            </a:r>
            <a:br>
              <a:rPr lang="ru-RU" dirty="0"/>
            </a:br>
            <a:r>
              <a:rPr lang="ru-RU" dirty="0"/>
              <a:t>И ОТПРАВЕНИТЕ ОТ ЕВРОПЕЙСКИЯ СЪЮЗ ПРЕПОРЪКИ ПО ОТНОШЕНИЕ НА НАМАЛЯВАНЕТО НА ВЪГЛЕРОДНИЯ ОТПЕЧАТЪК ЧРЕЗ ПРОМЕНИ В НАЧИНА НА ПОТРЕБЛЕНИЕ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259632" y="5589240"/>
            <a:ext cx="6400800" cy="1059904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Фондация „Документални“</a:t>
            </a:r>
          </a:p>
          <a:p>
            <a:r>
              <a:rPr lang="bg-BG" dirty="0" smtClean="0"/>
              <a:t>Сдружение „Солидарна България“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661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Кръгова парадигма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 smtClean="0"/>
              <a:t>	</a:t>
            </a:r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bg-BG" b="1" dirty="0" smtClean="0"/>
              <a:t>Продукт като услуга - </a:t>
            </a:r>
            <a:r>
              <a:rPr lang="en-US" b="1" dirty="0" err="1" smtClean="0"/>
              <a:t>PaaS</a:t>
            </a:r>
            <a:endParaRPr lang="bg-BG" b="1" dirty="0" smtClean="0"/>
          </a:p>
          <a:p>
            <a:pPr marL="0" indent="0">
              <a:buNone/>
            </a:pPr>
            <a:endParaRPr lang="bg-BG" b="1" dirty="0"/>
          </a:p>
          <a:p>
            <a:pPr marL="0" indent="0">
              <a:buNone/>
            </a:pPr>
            <a:endParaRPr lang="bg-BG" dirty="0"/>
          </a:p>
          <a:p>
            <a:pPr>
              <a:buNone/>
            </a:pPr>
            <a:r>
              <a:rPr lang="bg-BG" dirty="0" smtClean="0"/>
              <a:t>               </a:t>
            </a:r>
          </a:p>
          <a:p>
            <a:pPr>
              <a:buNone/>
            </a:pPr>
            <a:r>
              <a:rPr lang="bg-BG" dirty="0" smtClean="0"/>
              <a:t>   </a:t>
            </a:r>
            <a:endParaRPr lang="bg-BG" dirty="0"/>
          </a:p>
        </p:txBody>
      </p:sp>
      <p:pic>
        <p:nvPicPr>
          <p:cNvPr id="2051" name="Picture 3" descr="C:\Users\HP\Desktop\Dollarphotoclub_95427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8153400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Сервитизация</a:t>
            </a:r>
            <a:r>
              <a:rPr lang="ru-RU" dirty="0" smtClean="0"/>
              <a:t> – </a:t>
            </a:r>
            <a:r>
              <a:rPr lang="ru-RU" b="1" dirty="0" err="1" smtClean="0"/>
              <a:t>процес</a:t>
            </a:r>
            <a:r>
              <a:rPr lang="ru-RU" dirty="0" smtClean="0"/>
              <a:t> на </a:t>
            </a:r>
            <a:r>
              <a:rPr lang="ru-RU" dirty="0" err="1" smtClean="0"/>
              <a:t>превръщане</a:t>
            </a:r>
            <a:r>
              <a:rPr lang="ru-RU" dirty="0" smtClean="0"/>
              <a:t> на </a:t>
            </a:r>
            <a:r>
              <a:rPr lang="ru-RU" dirty="0" err="1" smtClean="0"/>
              <a:t>продукти</a:t>
            </a:r>
            <a:r>
              <a:rPr lang="ru-RU" dirty="0" smtClean="0"/>
              <a:t> в услуги</a:t>
            </a:r>
            <a:endParaRPr lang="bg-B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818581" cy="37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4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Сервитизация</a:t>
            </a:r>
            <a:r>
              <a:rPr lang="ru-RU" dirty="0" smtClean="0"/>
              <a:t> – </a:t>
            </a:r>
            <a:r>
              <a:rPr lang="ru-RU" dirty="0" err="1" smtClean="0"/>
              <a:t>процес</a:t>
            </a:r>
            <a:r>
              <a:rPr lang="ru-RU" dirty="0" smtClean="0"/>
              <a:t> на </a:t>
            </a:r>
            <a:r>
              <a:rPr lang="ru-RU" dirty="0" err="1" smtClean="0"/>
              <a:t>превръщане</a:t>
            </a:r>
            <a:r>
              <a:rPr lang="ru-RU" dirty="0" smtClean="0"/>
              <a:t> на </a:t>
            </a:r>
            <a:r>
              <a:rPr lang="ru-RU" dirty="0" err="1" smtClean="0"/>
              <a:t>продукти</a:t>
            </a:r>
            <a:r>
              <a:rPr lang="ru-RU" dirty="0" smtClean="0"/>
              <a:t> в услуги</a:t>
            </a:r>
            <a:endParaRPr lang="bg-B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8171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2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err="1" smtClean="0"/>
              <a:t>Сервитизация</a:t>
            </a:r>
            <a:r>
              <a:rPr lang="bg-BG" dirty="0" smtClean="0"/>
              <a:t> - 1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58" y="1754056"/>
            <a:ext cx="7231284" cy="4218249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3131840" y="6021288"/>
            <a:ext cx="345638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 Филипс – осветление като услуга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5861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err="1" smtClean="0"/>
              <a:t>Сервитизация</a:t>
            </a:r>
            <a:r>
              <a:rPr lang="bg-BG" dirty="0" smtClean="0"/>
              <a:t> - </a:t>
            </a:r>
            <a:r>
              <a:rPr lang="en-US" dirty="0" smtClean="0"/>
              <a:t>2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84" y="1754056"/>
            <a:ext cx="6343231" cy="4218249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555776" y="6021288"/>
            <a:ext cx="453650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 </a:t>
            </a:r>
            <a:r>
              <a:rPr lang="en-US" dirty="0"/>
              <a:t>‘</a:t>
            </a:r>
            <a:r>
              <a:rPr lang="en-US" dirty="0" err="1"/>
              <a:t>CircMed</a:t>
            </a:r>
            <a:r>
              <a:rPr lang="en-US" dirty="0"/>
              <a:t>’ </a:t>
            </a:r>
            <a:r>
              <a:rPr lang="en-US" dirty="0" smtClean="0"/>
              <a:t>project</a:t>
            </a:r>
            <a:r>
              <a:rPr lang="bg-BG" dirty="0" smtClean="0"/>
              <a:t> – медицинско оборудване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9525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err="1" smtClean="0"/>
              <a:t>Сервитизация</a:t>
            </a:r>
            <a:r>
              <a:rPr lang="bg-BG" dirty="0" smtClean="0"/>
              <a:t> - </a:t>
            </a:r>
            <a:r>
              <a:rPr lang="en-US" dirty="0"/>
              <a:t>3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84" y="2004812"/>
            <a:ext cx="6343231" cy="3716736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3131840" y="6021288"/>
            <a:ext cx="35283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DAIKIN</a:t>
            </a:r>
            <a:r>
              <a:rPr lang="bg-BG" dirty="0" smtClean="0"/>
              <a:t>– охлаждането като услуга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8656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Ползи от сервитизацията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Aft>
                <a:spcPts val="400"/>
              </a:spcAft>
            </a:pPr>
            <a:r>
              <a:rPr lang="bg-BG" dirty="0" smtClean="0"/>
              <a:t>     Повече приходи и печалби</a:t>
            </a:r>
          </a:p>
          <a:p>
            <a:pPr>
              <a:lnSpc>
                <a:spcPct val="170000"/>
              </a:lnSpc>
              <a:spcAft>
                <a:spcPts val="400"/>
              </a:spcAft>
            </a:pPr>
            <a:r>
              <a:rPr lang="bg-BG" dirty="0" smtClean="0"/>
              <a:t>     Задоволяване на нуждите на клиента</a:t>
            </a:r>
          </a:p>
          <a:p>
            <a:pPr>
              <a:lnSpc>
                <a:spcPct val="170000"/>
              </a:lnSpc>
              <a:spcAft>
                <a:spcPts val="400"/>
              </a:spcAft>
            </a:pPr>
            <a:r>
              <a:rPr lang="bg-BG" dirty="0" smtClean="0"/>
              <a:t>     Клиентът плаща за получената услуга</a:t>
            </a:r>
          </a:p>
          <a:p>
            <a:pPr>
              <a:lnSpc>
                <a:spcPct val="170000"/>
              </a:lnSpc>
              <a:spcAft>
                <a:spcPts val="400"/>
              </a:spcAft>
            </a:pPr>
            <a:r>
              <a:rPr lang="bg-BG" dirty="0" smtClean="0"/>
              <a:t>     Повече иновации</a:t>
            </a:r>
          </a:p>
          <a:p>
            <a:pPr>
              <a:lnSpc>
                <a:spcPct val="170000"/>
              </a:lnSpc>
              <a:spcAft>
                <a:spcPts val="400"/>
              </a:spcAft>
            </a:pPr>
            <a:r>
              <a:rPr lang="bg-BG" dirty="0" smtClean="0"/>
              <a:t>     Нови и постоянни финансови потоци</a:t>
            </a:r>
          </a:p>
          <a:p>
            <a:pPr>
              <a:lnSpc>
                <a:spcPct val="170000"/>
              </a:lnSpc>
              <a:spcAft>
                <a:spcPts val="400"/>
              </a:spcAft>
            </a:pPr>
            <a:r>
              <a:rPr lang="bg-BG" dirty="0" smtClean="0"/>
              <a:t>     Лоялност и задържане на клиентите</a:t>
            </a:r>
          </a:p>
          <a:p>
            <a:pPr>
              <a:lnSpc>
                <a:spcPct val="170000"/>
              </a:lnSpc>
              <a:spcAft>
                <a:spcPts val="400"/>
              </a:spcAft>
            </a:pPr>
            <a:r>
              <a:rPr lang="bg-BG" dirty="0" smtClean="0"/>
              <a:t>     Издигане на бариери пред конкуренцията</a:t>
            </a:r>
            <a:endParaRPr lang="bg-BG" dirty="0"/>
          </a:p>
        </p:txBody>
      </p:sp>
      <p:pic>
        <p:nvPicPr>
          <p:cNvPr id="6" name="Picture 5" descr="icon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571500" cy="571500"/>
          </a:xfrm>
          <a:prstGeom prst="rect">
            <a:avLst/>
          </a:prstGeom>
        </p:spPr>
      </p:pic>
      <p:pic>
        <p:nvPicPr>
          <p:cNvPr id="7" name="Picture 6" descr="icon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09800"/>
            <a:ext cx="571500" cy="571500"/>
          </a:xfrm>
          <a:prstGeom prst="rect">
            <a:avLst/>
          </a:prstGeom>
        </p:spPr>
      </p:pic>
      <p:pic>
        <p:nvPicPr>
          <p:cNvPr id="8" name="Picture 7" descr="icon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29000"/>
            <a:ext cx="571500" cy="571500"/>
          </a:xfrm>
          <a:prstGeom prst="rect">
            <a:avLst/>
          </a:prstGeom>
        </p:spPr>
      </p:pic>
      <p:pic>
        <p:nvPicPr>
          <p:cNvPr id="10" name="Picture 9" descr="icon-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819400"/>
            <a:ext cx="571500" cy="571500"/>
          </a:xfrm>
          <a:prstGeom prst="rect">
            <a:avLst/>
          </a:prstGeom>
        </p:spPr>
      </p:pic>
      <p:pic>
        <p:nvPicPr>
          <p:cNvPr id="11" name="Picture 10" descr="icon-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038600"/>
            <a:ext cx="571500" cy="571500"/>
          </a:xfrm>
          <a:prstGeom prst="rect">
            <a:avLst/>
          </a:prstGeom>
        </p:spPr>
      </p:pic>
      <p:pic>
        <p:nvPicPr>
          <p:cNvPr id="12" name="Picture 11" descr="icon-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648200"/>
            <a:ext cx="571500" cy="571500"/>
          </a:xfrm>
          <a:prstGeom prst="rect">
            <a:avLst/>
          </a:prstGeom>
        </p:spPr>
      </p:pic>
      <p:pic>
        <p:nvPicPr>
          <p:cNvPr id="13" name="Picture 12" descr="icon-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5257800"/>
            <a:ext cx="571500" cy="571500"/>
          </a:xfrm>
          <a:prstGeom prst="rect">
            <a:avLst/>
          </a:prstGeom>
        </p:spPr>
      </p:pic>
      <p:pic>
        <p:nvPicPr>
          <p:cNvPr id="14" name="Picture 13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800" y="2514600"/>
            <a:ext cx="2803873" cy="24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3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3615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Линейна и кръгова икономика</a:t>
            </a:r>
            <a:endParaRPr lang="bg-BG" dirty="0"/>
          </a:p>
        </p:txBody>
      </p:sp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950" y="1834356"/>
            <a:ext cx="8166100" cy="4057650"/>
          </a:xfrm>
        </p:spPr>
      </p:pic>
    </p:spTree>
    <p:extLst>
      <p:ext uri="{BB962C8B-B14F-4D97-AF65-F5344CB8AC3E}">
        <p14:creationId xmlns:p14="http://schemas.microsoft.com/office/powerpoint/2010/main" val="3544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Линейна парадигма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/>
              <a:t>	</a:t>
            </a:r>
            <a:r>
              <a:rPr lang="bg-BG" b="1" dirty="0" smtClean="0"/>
              <a:t>Частна собственост върху продуктите</a:t>
            </a:r>
            <a:endParaRPr lang="en-US" b="1" dirty="0" smtClean="0"/>
          </a:p>
          <a:p>
            <a:pPr marL="0" indent="0">
              <a:buNone/>
            </a:pPr>
            <a:endParaRPr lang="bg-BG" b="1" dirty="0" smtClean="0"/>
          </a:p>
          <a:p>
            <a:pPr marL="0" indent="0">
              <a:buNone/>
            </a:pPr>
            <a:endParaRPr lang="bg-BG" b="1" dirty="0"/>
          </a:p>
          <a:p>
            <a:pPr marL="0" indent="0">
              <a:buNone/>
            </a:pPr>
            <a:endParaRPr lang="bg-BG" dirty="0"/>
          </a:p>
          <a:p>
            <a:pPr>
              <a:buNone/>
            </a:pPr>
            <a:r>
              <a:rPr lang="bg-BG" dirty="0" smtClean="0"/>
              <a:t>               </a:t>
            </a:r>
          </a:p>
          <a:p>
            <a:pPr>
              <a:buNone/>
            </a:pPr>
            <a:r>
              <a:rPr lang="bg-BG" dirty="0" smtClean="0"/>
              <a:t>  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7" y="2209800"/>
            <a:ext cx="695238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Четвърта индустриална революция</a:t>
            </a:r>
            <a:br>
              <a:rPr lang="bg-BG" dirty="0" smtClean="0"/>
            </a:br>
            <a:r>
              <a:rPr lang="bg-BG" dirty="0" smtClean="0"/>
              <a:t>(Индустрия 4.0)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bg-BG" b="1" dirty="0" smtClean="0"/>
          </a:p>
          <a:p>
            <a:pPr marL="0" indent="0" algn="ctr">
              <a:buNone/>
            </a:pPr>
            <a:endParaRPr lang="bg-BG" b="1" dirty="0"/>
          </a:p>
          <a:p>
            <a:pPr marL="0" indent="0" algn="ctr">
              <a:buNone/>
            </a:pPr>
            <a:r>
              <a:rPr lang="bg-BG" b="1" dirty="0" smtClean="0"/>
              <a:t>Автоматизация на производството</a:t>
            </a:r>
          </a:p>
          <a:p>
            <a:pPr marL="0" indent="0" algn="ctr">
              <a:buNone/>
            </a:pPr>
            <a:r>
              <a:rPr lang="bg-BG" b="1" dirty="0" smtClean="0"/>
              <a:t>ИЛИ</a:t>
            </a:r>
          </a:p>
          <a:p>
            <a:pPr marL="0" indent="0" algn="ctr">
              <a:buNone/>
            </a:pPr>
            <a:r>
              <a:rPr lang="bg-BG" b="1" dirty="0" smtClean="0"/>
              <a:t>Промяна на парадигмата?</a:t>
            </a:r>
          </a:p>
          <a:p>
            <a:pPr marL="0" indent="0">
              <a:buNone/>
            </a:pPr>
            <a:endParaRPr lang="bg-BG" dirty="0"/>
          </a:p>
          <a:p>
            <a:pPr>
              <a:buNone/>
            </a:pPr>
            <a:r>
              <a:rPr lang="bg-BG" dirty="0" smtClean="0"/>
              <a:t>               </a:t>
            </a:r>
          </a:p>
          <a:p>
            <a:pPr>
              <a:buNone/>
            </a:pPr>
            <a:r>
              <a:rPr lang="bg-BG" dirty="0" smtClean="0"/>
              <a:t>  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993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Кръгова икономика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bg-BG" dirty="0" smtClean="0"/>
              <a:t>Ефективно управление на отпадъците</a:t>
            </a:r>
          </a:p>
          <a:p>
            <a:r>
              <a:rPr lang="bg-BG" dirty="0" smtClean="0"/>
              <a:t>Ефективно потребление</a:t>
            </a:r>
          </a:p>
          <a:p>
            <a:r>
              <a:rPr lang="bg-BG" dirty="0" smtClean="0"/>
              <a:t>Ефективно производство</a:t>
            </a:r>
          </a:p>
          <a:p>
            <a:pPr>
              <a:buNone/>
            </a:pPr>
            <a:r>
              <a:rPr lang="bg-BG" dirty="0" smtClean="0"/>
              <a:t>               </a:t>
            </a:r>
          </a:p>
          <a:p>
            <a:pPr>
              <a:buNone/>
            </a:pPr>
            <a:r>
              <a:rPr lang="bg-BG" dirty="0" smtClean="0"/>
              <a:t>    </a:t>
            </a:r>
          </a:p>
          <a:p>
            <a:pPr>
              <a:buNone/>
            </a:pPr>
            <a:r>
              <a:rPr lang="bg-BG" dirty="0" smtClean="0"/>
              <a:t>Сервитизация              Функционална икономика</a:t>
            </a:r>
            <a:endParaRPr lang="bg-BG" dirty="0"/>
          </a:p>
        </p:txBody>
      </p:sp>
      <p:sp>
        <p:nvSpPr>
          <p:cNvPr id="4" name="Down Arrow 3"/>
          <p:cNvSpPr/>
          <p:nvPr/>
        </p:nvSpPr>
        <p:spPr>
          <a:xfrm>
            <a:off x="1981200" y="35052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24200" y="4648200"/>
            <a:ext cx="978408" cy="40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3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bg-BG" dirty="0"/>
              <a:t>Е</a:t>
            </a:r>
            <a:r>
              <a:rPr lang="bg-BG" dirty="0" smtClean="0"/>
              <a:t>фективно управление на отпадъците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830716"/>
            <a:ext cx="8046156" cy="406493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1880810" y="6101769"/>
            <a:ext cx="557151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 Разделно събиране, повторна употреба, рециклиране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7086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Ефективно потребление - 1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3059832" y="6258453"/>
            <a:ext cx="295232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 Библиотека за инструменти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482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Е</a:t>
            </a:r>
            <a:r>
              <a:rPr lang="bg-BG" dirty="0" smtClean="0"/>
              <a:t>фективно потребление - 2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600200"/>
            <a:ext cx="8046154" cy="452596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195736" y="6258453"/>
            <a:ext cx="504056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 Споделени автомобили, велосипеди, тротинетки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0895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Е</a:t>
            </a:r>
            <a:r>
              <a:rPr lang="bg-BG" dirty="0" smtClean="0"/>
              <a:t>фективно потребление - 3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754056"/>
            <a:ext cx="8046154" cy="4218249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915816" y="6021288"/>
            <a:ext cx="38884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 Градски градини; общи пространства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5578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182</Words>
  <Application>Microsoft Office PowerPoint</Application>
  <PresentationFormat>Презентация на цял екран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Заглавия на слайдовете</vt:lpstr>
      </vt:variant>
      <vt:variant>
        <vt:i4>17</vt:i4>
      </vt:variant>
    </vt:vector>
  </HeadingPairs>
  <TitlesOfParts>
    <vt:vector size="27" baseType="lpstr">
      <vt:lpstr>Office тема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АНАЛИЗ НА МОДЕЛИТЕ НА ПОТРЕБЛЕНИЕ В КРЪГОВАТА ИКОНОМИКА И ОТПРАВЕНИТЕ ОТ ЕВРОПЕЙСКИЯ СЪЮЗ ПРЕПОРЪКИ ПО ОТНОШЕНИЕ НА НАМАЛЯВАНЕТО НА ВЪГЛЕРОДНИЯ ОТПЕЧАТЪК ЧРЕЗ ПРОМЕНИ В НАЧИНА НА ПОТРЕБЛЕНИЕ</vt:lpstr>
      <vt:lpstr>Линейна и кръгова икономика</vt:lpstr>
      <vt:lpstr>Линейна парадигма</vt:lpstr>
      <vt:lpstr>Четвърта индустриална революция (Индустрия 4.0)</vt:lpstr>
      <vt:lpstr>Кръгова икономика</vt:lpstr>
      <vt:lpstr>Ефективно управление на отпадъците</vt:lpstr>
      <vt:lpstr>Ефективно потребление - 1</vt:lpstr>
      <vt:lpstr>Ефективно потребление - 2</vt:lpstr>
      <vt:lpstr>Ефективно потребление - 3</vt:lpstr>
      <vt:lpstr>Кръгова парадигма</vt:lpstr>
      <vt:lpstr>Сервитизация – процес на превръщане на продукти в услуги</vt:lpstr>
      <vt:lpstr>Сервитизация – процес на превръщане на продукти в услуги</vt:lpstr>
      <vt:lpstr>Сервитизация - 1</vt:lpstr>
      <vt:lpstr>Сервитизация - 2</vt:lpstr>
      <vt:lpstr>Сервитизация - 3</vt:lpstr>
      <vt:lpstr>Ползи от сервитизацията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НА МОДЕЛИТЕ НА ПОТРЕБЛЕНИЕ В КРЪГОВАТА ИКОНОМИКА И ОТПРАВЕНИТЕ ОТ ЕВРОПЕЙСКИЯ СЪЮЗ ПРЕПОРЪКИ ПО ОТНОШЕНИЕ НА НАМАЛЯВАНЕТО НА ВЪГЛЕРОДНИЯ ОТПЕЧАТЪК ЧРЕЗ ПРОМЕНИ В НАЧИНА НА ПОТРЕБЛЕНИЕ</dc:title>
  <dc:creator>HP</dc:creator>
  <cp:lastModifiedBy>HP</cp:lastModifiedBy>
  <cp:revision>17</cp:revision>
  <dcterms:created xsi:type="dcterms:W3CDTF">2023-03-14T15:01:39Z</dcterms:created>
  <dcterms:modified xsi:type="dcterms:W3CDTF">2023-03-20T15:13:36Z</dcterms:modified>
</cp:coreProperties>
</file>