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2" r:id="rId5"/>
    <p:sldId id="257" r:id="rId6"/>
    <p:sldId id="258" r:id="rId7"/>
    <p:sldId id="264" r:id="rId8"/>
    <p:sldId id="268" r:id="rId9"/>
    <p:sldId id="259" r:id="rId10"/>
    <p:sldId id="263" r:id="rId11"/>
    <p:sldId id="273" r:id="rId12"/>
    <p:sldId id="274" r:id="rId13"/>
    <p:sldId id="275" r:id="rId14"/>
    <p:sldId id="276" r:id="rId15"/>
    <p:sldId id="277" r:id="rId16"/>
    <p:sldId id="267" r:id="rId17"/>
    <p:sldId id="269" r:id="rId18"/>
    <p:sldId id="270" r:id="rId19"/>
    <p:sldId id="271" r:id="rId20"/>
    <p:sldId id="278" r:id="rId21"/>
    <p:sldId id="265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4.6.2023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4.6.2023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4.6.2023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75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68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84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7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4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73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7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4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4.6.2023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15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18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4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4.6.2023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4.6.2023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4.6.2023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4.6.2023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4.6.2023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4.6.2023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4.6.2023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4.6.2023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3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g-BG" sz="3100" dirty="0" smtClean="0"/>
              <a:t>Национална </a:t>
            </a:r>
            <a:r>
              <a:rPr lang="bg-BG" sz="3100" dirty="0"/>
              <a:t>информационна кампания </a:t>
            </a:r>
            <a:r>
              <a:rPr lang="bg-BG" sz="3100" dirty="0" smtClean="0"/>
              <a:t/>
            </a:r>
            <a:br>
              <a:rPr lang="bg-BG" sz="3100" dirty="0" smtClean="0"/>
            </a:br>
            <a:r>
              <a:rPr lang="ru-RU" sz="3100" dirty="0"/>
              <a:t>“Гражданско участие </a:t>
            </a:r>
            <a:r>
              <a:rPr lang="ru-RU" sz="3100" dirty="0" err="1"/>
              <a:t>във</a:t>
            </a:r>
            <a:r>
              <a:rPr lang="ru-RU" sz="3100" dirty="0"/>
              <a:t> </a:t>
            </a:r>
            <a:r>
              <a:rPr lang="ru-RU" sz="3100" dirty="0" err="1"/>
              <a:t>формулирането</a:t>
            </a:r>
            <a:r>
              <a:rPr lang="ru-RU" sz="3100" dirty="0"/>
              <a:t> на </a:t>
            </a:r>
            <a:r>
              <a:rPr lang="ru-RU" sz="3100" dirty="0" err="1"/>
              <a:t>местни</a:t>
            </a:r>
            <a:r>
              <a:rPr lang="ru-RU" sz="3100" dirty="0"/>
              <a:t> политики за </a:t>
            </a:r>
            <a:r>
              <a:rPr lang="ru-RU" sz="3100" dirty="0" err="1"/>
              <a:t>насърчаване</a:t>
            </a:r>
            <a:r>
              <a:rPr lang="ru-RU" sz="3100" dirty="0"/>
              <a:t> на </a:t>
            </a:r>
            <a:r>
              <a:rPr lang="ru-RU" sz="3100" dirty="0" err="1"/>
              <a:t>споделеното</a:t>
            </a:r>
            <a:r>
              <a:rPr lang="ru-RU" sz="3100" dirty="0"/>
              <a:t> потребление с </a:t>
            </a:r>
            <a:r>
              <a:rPr lang="ru-RU" sz="3100" dirty="0" err="1"/>
              <a:t>оглед</a:t>
            </a:r>
            <a:r>
              <a:rPr lang="ru-RU" sz="3100" dirty="0"/>
              <a:t> на целите на </a:t>
            </a:r>
            <a:r>
              <a:rPr lang="ru-RU" sz="3100" dirty="0" err="1"/>
              <a:t>Европейския</a:t>
            </a:r>
            <a:r>
              <a:rPr lang="ru-RU" sz="3100" dirty="0"/>
              <a:t> зелен пакт</a:t>
            </a:r>
            <a:r>
              <a:rPr lang="ru-RU" sz="3100" dirty="0" smtClean="0"/>
              <a:t>“</a:t>
            </a:r>
            <a:r>
              <a:rPr lang="ru-RU" dirty="0" smtClean="0"/>
              <a:t/>
            </a:r>
            <a:br>
              <a:rPr lang="ru-RU" dirty="0" smtClean="0"/>
            </a:b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4" y="260648"/>
            <a:ext cx="1584176" cy="158417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3" y="5589240"/>
            <a:ext cx="3644596" cy="75591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73223"/>
            <a:ext cx="2808313" cy="1013460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8660"/>
            <a:ext cx="1954503" cy="1368152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65" y="332656"/>
            <a:ext cx="2037303" cy="1560731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3347864" y="4854351"/>
            <a:ext cx="249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Реализирана от: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22801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ГЛАВНА ЦЕЛ НА ПРОЕКТА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/>
              <a:t>П</a:t>
            </a:r>
            <a:r>
              <a:rPr lang="ru-RU" dirty="0" err="1" smtClean="0"/>
              <a:t>овишаване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 smtClean="0"/>
              <a:t>гражданскотоучастие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във</a:t>
            </a:r>
            <a:r>
              <a:rPr lang="ru-RU" dirty="0" smtClean="0"/>
              <a:t> </a:t>
            </a:r>
            <a:r>
              <a:rPr lang="ru-RU" dirty="0" err="1"/>
              <a:t>формулирането</a:t>
            </a:r>
            <a:r>
              <a:rPr lang="ru-RU" dirty="0"/>
              <a:t> на </a:t>
            </a:r>
            <a:r>
              <a:rPr lang="ru-RU" dirty="0" err="1"/>
              <a:t>местни</a:t>
            </a:r>
            <a:r>
              <a:rPr lang="ru-RU" dirty="0"/>
              <a:t> </a:t>
            </a:r>
            <a:r>
              <a:rPr lang="ru-RU" dirty="0" smtClean="0"/>
              <a:t>политики</a:t>
            </a:r>
          </a:p>
          <a:p>
            <a:pPr marL="0" indent="0" algn="ctr">
              <a:buNone/>
            </a:pPr>
            <a:r>
              <a:rPr lang="ru-RU" dirty="0" smtClean="0"/>
              <a:t>за </a:t>
            </a:r>
            <a:r>
              <a:rPr lang="ru-RU" dirty="0" err="1"/>
              <a:t>насърчаванена</a:t>
            </a:r>
            <a:r>
              <a:rPr lang="ru-RU" dirty="0"/>
              <a:t> </a:t>
            </a:r>
            <a:r>
              <a:rPr lang="ru-RU" dirty="0" err="1"/>
              <a:t>споделеното</a:t>
            </a:r>
            <a:r>
              <a:rPr lang="ru-RU" dirty="0"/>
              <a:t> </a:t>
            </a:r>
            <a:r>
              <a:rPr lang="ru-RU" dirty="0" smtClean="0"/>
              <a:t>потребление</a:t>
            </a:r>
          </a:p>
          <a:p>
            <a:pPr marL="0" indent="0" algn="ctr">
              <a:buNone/>
            </a:pPr>
            <a:r>
              <a:rPr lang="ru-RU" dirty="0" smtClean="0"/>
              <a:t>с </a:t>
            </a:r>
            <a:r>
              <a:rPr lang="ru-RU" dirty="0" err="1"/>
              <a:t>оглед</a:t>
            </a:r>
            <a:r>
              <a:rPr lang="ru-RU" dirty="0"/>
              <a:t> на целите на </a:t>
            </a:r>
            <a:r>
              <a:rPr lang="ru-RU" dirty="0" err="1"/>
              <a:t>Европейскиязелен</a:t>
            </a:r>
            <a:r>
              <a:rPr lang="ru-RU" dirty="0"/>
              <a:t> </a:t>
            </a:r>
            <a:r>
              <a:rPr lang="ru-RU" dirty="0" smtClean="0"/>
              <a:t>пакт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0768"/>
            <a:ext cx="2543944" cy="2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3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СПЕЦИФИЧНИ ЦЕЛИ НА ПРОЕКТА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Чрез </a:t>
            </a:r>
            <a:r>
              <a:rPr lang="ru-RU" dirty="0" err="1"/>
              <a:t>ползване</a:t>
            </a:r>
            <a:r>
              <a:rPr lang="ru-RU" dirty="0"/>
              <a:t> и </a:t>
            </a:r>
            <a:r>
              <a:rPr lang="ru-RU" dirty="0" err="1"/>
              <a:t>укрепване</a:t>
            </a:r>
            <a:r>
              <a:rPr lang="ru-RU" dirty="0"/>
              <a:t> на </a:t>
            </a:r>
            <a:r>
              <a:rPr lang="ru-RU" dirty="0" err="1"/>
              <a:t>инструментите</a:t>
            </a:r>
            <a:r>
              <a:rPr lang="ru-RU" dirty="0"/>
              <a:t> за </a:t>
            </a:r>
            <a:r>
              <a:rPr lang="ru-RU" dirty="0" err="1" smtClean="0"/>
              <a:t>партньорско</a:t>
            </a:r>
            <a:r>
              <a:rPr lang="en-US" dirty="0" smtClean="0"/>
              <a:t> </a:t>
            </a:r>
            <a:r>
              <a:rPr lang="ru-RU" dirty="0" smtClean="0"/>
              <a:t>управление </a:t>
            </a:r>
            <a:r>
              <a:rPr lang="ru-RU" dirty="0"/>
              <a:t>с </a:t>
            </a:r>
            <a:r>
              <a:rPr lang="ru-RU" dirty="0" err="1"/>
              <a:t>гражданите</a:t>
            </a:r>
            <a:r>
              <a:rPr lang="ru-RU" dirty="0"/>
              <a:t> и бизнеса, да </a:t>
            </a:r>
            <a:r>
              <a:rPr lang="ru-RU" dirty="0" err="1"/>
              <a:t>допринесе</a:t>
            </a:r>
            <a:r>
              <a:rPr lang="ru-RU" dirty="0"/>
              <a:t> </a:t>
            </a:r>
            <a:r>
              <a:rPr lang="ru-RU" dirty="0" smtClean="0"/>
              <a:t>за</a:t>
            </a:r>
            <a:r>
              <a:rPr lang="en-US" dirty="0" smtClean="0"/>
              <a:t> </a:t>
            </a:r>
            <a:r>
              <a:rPr lang="ru-RU" dirty="0" err="1" smtClean="0"/>
              <a:t>популяризиране</a:t>
            </a:r>
            <a:r>
              <a:rPr lang="ru-RU" dirty="0" smtClean="0"/>
              <a:t> </a:t>
            </a:r>
            <a:r>
              <a:rPr lang="ru-RU" dirty="0"/>
              <a:t>на политики за </a:t>
            </a:r>
            <a:r>
              <a:rPr lang="ru-RU" dirty="0" err="1"/>
              <a:t>намаляване</a:t>
            </a:r>
            <a:r>
              <a:rPr lang="ru-RU" dirty="0"/>
              <a:t> на </a:t>
            </a:r>
            <a:r>
              <a:rPr lang="ru-RU" dirty="0" err="1" smtClean="0"/>
              <a:t>въглеродния</a:t>
            </a:r>
            <a:r>
              <a:rPr lang="en-US" dirty="0" smtClean="0"/>
              <a:t> </a:t>
            </a:r>
            <a:r>
              <a:rPr lang="ru-RU" dirty="0" err="1" smtClean="0"/>
              <a:t>отпечатък</a:t>
            </a:r>
            <a:endParaRPr lang="en-US" dirty="0" smtClean="0"/>
          </a:p>
          <a:p>
            <a:pPr marL="514350" indent="-514350" algn="just">
              <a:buAutoNum type="arabicPeriod"/>
            </a:pPr>
            <a:r>
              <a:rPr lang="ru-RU" dirty="0" err="1" smtClean="0"/>
              <a:t>Постигане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открито</a:t>
            </a:r>
            <a:r>
              <a:rPr lang="ru-RU" dirty="0"/>
              <a:t> и </a:t>
            </a:r>
            <a:r>
              <a:rPr lang="ru-RU" dirty="0" err="1"/>
              <a:t>отговорно</a:t>
            </a:r>
            <a:r>
              <a:rPr lang="ru-RU" dirty="0"/>
              <a:t> </a:t>
            </a:r>
            <a:r>
              <a:rPr lang="ru-RU" dirty="0" smtClean="0"/>
              <a:t>управление</a:t>
            </a:r>
            <a:r>
              <a:rPr lang="en-US" dirty="0" smtClean="0"/>
              <a:t> </a:t>
            </a:r>
            <a:r>
              <a:rPr lang="ru-RU" dirty="0" smtClean="0"/>
              <a:t>при</a:t>
            </a:r>
            <a:r>
              <a:rPr lang="en-US" dirty="0"/>
              <a:t> </a:t>
            </a:r>
            <a:r>
              <a:rPr lang="ru-RU" dirty="0" err="1" smtClean="0"/>
              <a:t>изпълнението</a:t>
            </a:r>
            <a:r>
              <a:rPr lang="ru-RU" dirty="0" smtClean="0"/>
              <a:t> </a:t>
            </a:r>
            <a:r>
              <a:rPr lang="ru-RU" dirty="0"/>
              <a:t>и мониторинга на </a:t>
            </a:r>
            <a:r>
              <a:rPr lang="ru-RU" dirty="0" err="1" smtClean="0"/>
              <a:t>политиките</a:t>
            </a:r>
            <a:r>
              <a:rPr lang="ru-RU" dirty="0" smtClean="0"/>
              <a:t>,</a:t>
            </a:r>
            <a:r>
              <a:rPr lang="en-US" dirty="0"/>
              <a:t> </a:t>
            </a:r>
            <a:r>
              <a:rPr lang="ru-RU" dirty="0" err="1" smtClean="0"/>
              <a:t>касаещи</a:t>
            </a:r>
            <a:r>
              <a:rPr lang="ru-RU" dirty="0" smtClean="0"/>
              <a:t> </a:t>
            </a:r>
            <a:r>
              <a:rPr lang="ru-RU" dirty="0" err="1" smtClean="0"/>
              <a:t>Европейския</a:t>
            </a:r>
            <a:r>
              <a:rPr lang="ru-RU" dirty="0" smtClean="0"/>
              <a:t> </a:t>
            </a:r>
            <a:r>
              <a:rPr lang="ru-RU" dirty="0"/>
              <a:t>зелен </a:t>
            </a:r>
            <a:r>
              <a:rPr lang="ru-RU" dirty="0" smtClean="0"/>
              <a:t>пакт</a:t>
            </a:r>
            <a:r>
              <a:rPr lang="ru-RU" dirty="0"/>
              <a:t>	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07586"/>
            <a:ext cx="3563888" cy="24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6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ОЧАКВАНИ РЕЗУЛТАТИ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dirty="0" err="1" smtClean="0"/>
              <a:t>Повишаване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взаимодействието</a:t>
            </a:r>
            <a:r>
              <a:rPr lang="ru-RU" dirty="0"/>
              <a:t> между </a:t>
            </a:r>
            <a:r>
              <a:rPr lang="ru-RU" dirty="0" err="1"/>
              <a:t>администрацията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err="1" smtClean="0"/>
              <a:t>гражданите</a:t>
            </a:r>
            <a:r>
              <a:rPr lang="ru-RU" dirty="0" smtClean="0"/>
              <a:t> </a:t>
            </a:r>
            <a:r>
              <a:rPr lang="ru-RU" dirty="0"/>
              <a:t>и бизнеса в </a:t>
            </a:r>
            <a:r>
              <a:rPr lang="ru-RU" dirty="0" err="1"/>
              <a:t>областта</a:t>
            </a:r>
            <a:r>
              <a:rPr lang="ru-RU" dirty="0"/>
              <a:t> на </a:t>
            </a:r>
            <a:r>
              <a:rPr lang="ru-RU" dirty="0" err="1"/>
              <a:t>Европейския</a:t>
            </a:r>
            <a:r>
              <a:rPr lang="ru-RU" dirty="0"/>
              <a:t> зелен </a:t>
            </a:r>
            <a:r>
              <a:rPr lang="ru-RU" dirty="0" smtClean="0"/>
              <a:t>пакт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ru-RU" dirty="0" err="1"/>
              <a:t>Зелената</a:t>
            </a:r>
            <a:r>
              <a:rPr lang="ru-RU" dirty="0"/>
              <a:t> </a:t>
            </a:r>
            <a:r>
              <a:rPr lang="ru-RU" dirty="0" smtClean="0"/>
              <a:t>сделка)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Нарастване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активността</a:t>
            </a:r>
            <a:r>
              <a:rPr lang="ru-RU" dirty="0"/>
              <a:t> на НПО при </a:t>
            </a:r>
            <a:r>
              <a:rPr lang="ru-RU" dirty="0" err="1"/>
              <a:t>изпълнението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мониторинга </a:t>
            </a:r>
            <a:r>
              <a:rPr lang="ru-RU" dirty="0"/>
              <a:t>на политики и </a:t>
            </a:r>
            <a:r>
              <a:rPr lang="ru-RU" dirty="0" err="1" smtClean="0"/>
              <a:t>законодателство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Отправяне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препоръки</a:t>
            </a:r>
            <a:r>
              <a:rPr lang="ru-RU" dirty="0"/>
              <a:t> за </a:t>
            </a:r>
            <a:r>
              <a:rPr lang="ru-RU" dirty="0" err="1"/>
              <a:t>подобряване</a:t>
            </a:r>
            <a:r>
              <a:rPr lang="ru-RU" dirty="0"/>
              <a:t> на </a:t>
            </a:r>
            <a:r>
              <a:rPr lang="ru-RU" dirty="0" err="1" smtClean="0"/>
              <a:t>регулаторната</a:t>
            </a:r>
            <a:r>
              <a:rPr lang="en-US" dirty="0" smtClean="0"/>
              <a:t> </a:t>
            </a:r>
            <a:r>
              <a:rPr lang="ru-RU" dirty="0" smtClean="0"/>
              <a:t>среда </a:t>
            </a:r>
            <a:r>
              <a:rPr lang="ru-RU" dirty="0"/>
              <a:t>при </a:t>
            </a:r>
            <a:r>
              <a:rPr lang="ru-RU" dirty="0" err="1"/>
              <a:t>прилагането</a:t>
            </a:r>
            <a:r>
              <a:rPr lang="ru-RU" dirty="0"/>
              <a:t> на "зелени политики</a:t>
            </a:r>
            <a:r>
              <a:rPr lang="ru-RU" dirty="0" smtClean="0"/>
              <a:t>"</a:t>
            </a:r>
            <a:r>
              <a:rPr lang="ru-RU" dirty="0"/>
              <a:t>	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24744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4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 за </a:t>
            </a:r>
            <a:r>
              <a:rPr lang="ru-RU" dirty="0" err="1"/>
              <a:t>изпълнение</a:t>
            </a:r>
            <a:r>
              <a:rPr lang="ru-RU" dirty="0"/>
              <a:t>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дейности</a:t>
            </a:r>
            <a:r>
              <a:rPr lang="ru-RU" dirty="0" smtClean="0"/>
              <a:t> </a:t>
            </a:r>
            <a:r>
              <a:rPr lang="ru-RU" dirty="0"/>
              <a:t>по проекта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Дейност</a:t>
            </a:r>
            <a:r>
              <a:rPr lang="ru-RU" dirty="0"/>
              <a:t> 1: Граждански мониторинг на политики и </a:t>
            </a:r>
            <a:r>
              <a:rPr lang="ru-RU" dirty="0" err="1"/>
              <a:t>законодателство</a:t>
            </a:r>
            <a:r>
              <a:rPr lang="ru-RU" dirty="0"/>
              <a:t> чрез </a:t>
            </a:r>
            <a:r>
              <a:rPr lang="ru-RU" dirty="0" err="1"/>
              <a:t>проучвания</a:t>
            </a:r>
            <a:r>
              <a:rPr lang="ru-RU" dirty="0"/>
              <a:t>, </a:t>
            </a:r>
            <a:r>
              <a:rPr lang="ru-RU" dirty="0" err="1"/>
              <a:t>анализи</a:t>
            </a:r>
            <a:r>
              <a:rPr lang="ru-RU" dirty="0"/>
              <a:t> и </a:t>
            </a:r>
            <a:r>
              <a:rPr lang="ru-RU" dirty="0" err="1"/>
              <a:t>оценяване</a:t>
            </a:r>
            <a:r>
              <a:rPr lang="ru-RU" dirty="0"/>
              <a:t> на </a:t>
            </a:r>
            <a:r>
              <a:rPr lang="ru-RU" dirty="0" err="1"/>
              <a:t>въздействието</a:t>
            </a:r>
            <a:r>
              <a:rPr lang="ru-RU" dirty="0"/>
              <a:t> и </a:t>
            </a:r>
            <a:r>
              <a:rPr lang="ru-RU" dirty="0" err="1"/>
              <a:t>отправяне</a:t>
            </a:r>
            <a:r>
              <a:rPr lang="ru-RU" dirty="0"/>
              <a:t> на предложения за </a:t>
            </a:r>
            <a:r>
              <a:rPr lang="ru-RU" dirty="0" err="1"/>
              <a:t>преформулиране</a:t>
            </a:r>
            <a:r>
              <a:rPr lang="ru-RU" dirty="0"/>
              <a:t> на политики и </a:t>
            </a:r>
            <a:r>
              <a:rPr lang="ru-RU" dirty="0" err="1" smtClean="0"/>
              <a:t>подобряване</a:t>
            </a:r>
            <a:r>
              <a:rPr lang="ru-RU" dirty="0" smtClean="0"/>
              <a:t> на </a:t>
            </a:r>
            <a:r>
              <a:rPr lang="ru-RU" dirty="0" err="1"/>
              <a:t>законодателството</a:t>
            </a:r>
            <a:r>
              <a:rPr lang="ru-RU" dirty="0"/>
              <a:t>, </a:t>
            </a:r>
            <a:r>
              <a:rPr lang="ru-RU" dirty="0" err="1"/>
              <a:t>касаещо</a:t>
            </a:r>
            <a:r>
              <a:rPr lang="ru-RU" dirty="0"/>
              <a:t> </a:t>
            </a:r>
            <a:r>
              <a:rPr lang="ru-RU" dirty="0" err="1"/>
              <a:t>Европейския</a:t>
            </a:r>
            <a:r>
              <a:rPr lang="ru-RU" dirty="0"/>
              <a:t> зелен </a:t>
            </a:r>
            <a:r>
              <a:rPr lang="ru-RU" dirty="0" smtClean="0"/>
              <a:t>пакт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Анализ               </a:t>
            </a:r>
            <a:r>
              <a:rPr lang="ru-RU" dirty="0" err="1" smtClean="0"/>
              <a:t>Уебинар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Доклад              </a:t>
            </a:r>
            <a:r>
              <a:rPr lang="ru-RU" dirty="0" err="1" smtClean="0"/>
              <a:t>Препоръки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65104"/>
            <a:ext cx="792088" cy="792088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01208"/>
            <a:ext cx="792088" cy="79208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60368"/>
            <a:ext cx="792088" cy="792088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301208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7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 за </a:t>
            </a:r>
            <a:r>
              <a:rPr lang="ru-RU" dirty="0" err="1"/>
              <a:t>изпълнение</a:t>
            </a:r>
            <a:r>
              <a:rPr lang="ru-RU" dirty="0"/>
              <a:t>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дейности</a:t>
            </a:r>
            <a:r>
              <a:rPr lang="ru-RU" dirty="0" smtClean="0"/>
              <a:t> </a:t>
            </a:r>
            <a:r>
              <a:rPr lang="ru-RU" dirty="0"/>
              <a:t>по проекта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Дейност</a:t>
            </a:r>
            <a:r>
              <a:rPr lang="ru-RU" dirty="0" smtClean="0"/>
              <a:t> </a:t>
            </a:r>
            <a:r>
              <a:rPr lang="ru-RU" dirty="0"/>
              <a:t>2: </a:t>
            </a:r>
            <a:r>
              <a:rPr lang="ru-RU" dirty="0" err="1"/>
              <a:t>Реализиране</a:t>
            </a:r>
            <a:r>
              <a:rPr lang="ru-RU" dirty="0"/>
              <a:t> на кампания в защита на </a:t>
            </a:r>
            <a:r>
              <a:rPr lang="ru-RU" dirty="0" err="1"/>
              <a:t>споделеното</a:t>
            </a:r>
            <a:r>
              <a:rPr lang="ru-RU" dirty="0"/>
              <a:t> потребление, </a:t>
            </a:r>
            <a:r>
              <a:rPr lang="ru-RU" dirty="0" err="1"/>
              <a:t>като</a:t>
            </a:r>
            <a:r>
              <a:rPr lang="ru-RU" dirty="0"/>
              <a:t> значим фактор за </a:t>
            </a:r>
            <a:r>
              <a:rPr lang="ru-RU" dirty="0" err="1"/>
              <a:t>намаляване</a:t>
            </a:r>
            <a:r>
              <a:rPr lang="ru-RU" dirty="0"/>
              <a:t> на </a:t>
            </a:r>
            <a:r>
              <a:rPr lang="ru-RU" dirty="0" err="1"/>
              <a:t>въглеродния</a:t>
            </a:r>
            <a:r>
              <a:rPr lang="ru-RU" dirty="0"/>
              <a:t> </a:t>
            </a:r>
            <a:r>
              <a:rPr lang="ru-RU" dirty="0" err="1"/>
              <a:t>отпечатък</a:t>
            </a:r>
            <a:r>
              <a:rPr lang="ru-RU" dirty="0"/>
              <a:t>	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Ютуб</a:t>
            </a:r>
            <a:r>
              <a:rPr lang="ru-RU" dirty="0" smtClean="0"/>
              <a:t> канал                    </a:t>
            </a:r>
            <a:r>
              <a:rPr lang="ru-RU" dirty="0" err="1" smtClean="0"/>
              <a:t>Фейсбук</a:t>
            </a:r>
            <a:r>
              <a:rPr lang="ru-RU" dirty="0" smtClean="0"/>
              <a:t> страница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Фейсбук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       </a:t>
            </a: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Уебсайт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63325"/>
            <a:ext cx="792088" cy="792088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963325"/>
            <a:ext cx="792088" cy="79208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215063"/>
            <a:ext cx="792088" cy="792088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215063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69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 err="1" smtClean="0"/>
              <a:t>Ютуб</a:t>
            </a:r>
            <a:r>
              <a:rPr lang="bg-BG" sz="4000" dirty="0" smtClean="0"/>
              <a:t> канал </a:t>
            </a:r>
            <a:r>
              <a:rPr lang="en-US" sz="4000" dirty="0" smtClean="0"/>
              <a:t>@</a:t>
            </a:r>
            <a:r>
              <a:rPr lang="en-US" sz="4000" dirty="0" err="1" smtClean="0"/>
              <a:t>WeShare</a:t>
            </a:r>
            <a:endParaRPr lang="bg-BG" sz="40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7" y="1600200"/>
            <a:ext cx="7832686" cy="4525963"/>
          </a:xfrm>
        </p:spPr>
      </p:pic>
    </p:spTree>
    <p:extLst>
      <p:ext uri="{BB962C8B-B14F-4D97-AF65-F5344CB8AC3E}">
        <p14:creationId xmlns:p14="http://schemas.microsoft.com/office/powerpoint/2010/main" val="2323311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3600" dirty="0" err="1" smtClean="0"/>
              <a:t>Фейсбук</a:t>
            </a:r>
            <a:r>
              <a:rPr lang="bg-BG" sz="3600" dirty="0" smtClean="0"/>
              <a:t> страница</a:t>
            </a:r>
            <a:br>
              <a:rPr lang="bg-BG" sz="3600" dirty="0" smtClean="0"/>
            </a:br>
            <a:r>
              <a:rPr lang="bg-BG" sz="3600" dirty="0" smtClean="0"/>
              <a:t>„Споделено потребление“</a:t>
            </a:r>
            <a:br>
              <a:rPr lang="bg-BG" sz="3600" dirty="0" smtClean="0"/>
            </a:br>
            <a:r>
              <a:rPr lang="en-US" sz="3600" dirty="0"/>
              <a:t>Facebook.com/</a:t>
            </a:r>
            <a:r>
              <a:rPr lang="en-US" sz="3600" dirty="0" err="1"/>
              <a:t>spodelin</a:t>
            </a:r>
            <a:r>
              <a:rPr lang="en-US" dirty="0"/>
              <a:t/>
            </a:r>
            <a:br>
              <a:rPr lang="en-US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32040" y="1822201"/>
            <a:ext cx="4176464" cy="4525963"/>
          </a:xfrm>
        </p:spPr>
        <p:txBody>
          <a:bodyPr/>
          <a:lstStyle/>
          <a:p>
            <a:pPr marL="0" indent="0" algn="ctr">
              <a:buNone/>
            </a:pPr>
            <a:endParaRPr lang="bg-BG" b="1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536504" cy="520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8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3600" dirty="0" err="1" smtClean="0"/>
              <a:t>Фейсбук</a:t>
            </a:r>
            <a:r>
              <a:rPr lang="bg-BG" sz="3600" dirty="0" smtClean="0"/>
              <a:t> група</a:t>
            </a:r>
            <a:br>
              <a:rPr lang="bg-BG" sz="3600" dirty="0" smtClean="0"/>
            </a:br>
            <a:r>
              <a:rPr lang="bg-BG" sz="3600" dirty="0" smtClean="0"/>
              <a:t>„Споделено потребление“</a:t>
            </a:r>
            <a:br>
              <a:rPr lang="bg-BG" sz="3600" dirty="0" smtClean="0"/>
            </a:br>
            <a:r>
              <a:rPr lang="en-US" sz="3600" dirty="0"/>
              <a:t>Facebook.com/groups/</a:t>
            </a:r>
            <a:r>
              <a:rPr lang="en-US" sz="3600" dirty="0" err="1"/>
              <a:t>spodelin</a:t>
            </a:r>
            <a:r>
              <a:rPr lang="en-US" dirty="0"/>
              <a:t/>
            </a:r>
            <a:br>
              <a:rPr lang="en-US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32040" y="1822201"/>
            <a:ext cx="4176464" cy="4525963"/>
          </a:xfrm>
        </p:spPr>
        <p:txBody>
          <a:bodyPr/>
          <a:lstStyle/>
          <a:p>
            <a:pPr marL="0" indent="0" algn="ctr">
              <a:buNone/>
            </a:pPr>
            <a:endParaRPr lang="bg-BG" b="1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01289"/>
            <a:ext cx="8335861" cy="43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55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bg-BG" dirty="0" smtClean="0"/>
              <a:t>Уебсайт</a:t>
            </a:r>
            <a:br>
              <a:rPr lang="bg-BG" dirty="0" smtClean="0"/>
            </a:br>
            <a:r>
              <a:rPr lang="en-US" dirty="0" smtClean="0"/>
              <a:t>spodelin.com</a:t>
            </a:r>
            <a:r>
              <a:rPr lang="en-US" dirty="0"/>
              <a:t/>
            </a:r>
            <a:br>
              <a:rPr lang="en-US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32040" y="1822201"/>
            <a:ext cx="4176464" cy="4525963"/>
          </a:xfrm>
        </p:spPr>
        <p:txBody>
          <a:bodyPr/>
          <a:lstStyle/>
          <a:p>
            <a:pPr marL="0" indent="0" algn="ctr">
              <a:buNone/>
            </a:pPr>
            <a:endParaRPr lang="bg-BG" b="1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55094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52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 за </a:t>
            </a:r>
            <a:r>
              <a:rPr lang="ru-RU" dirty="0" err="1"/>
              <a:t>изпълнение</a:t>
            </a:r>
            <a:r>
              <a:rPr lang="ru-RU" dirty="0"/>
              <a:t>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дейности</a:t>
            </a:r>
            <a:r>
              <a:rPr lang="ru-RU" dirty="0" smtClean="0"/>
              <a:t> </a:t>
            </a:r>
            <a:r>
              <a:rPr lang="ru-RU" dirty="0"/>
              <a:t>по проекта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bg-BG" dirty="0"/>
          </a:p>
          <a:p>
            <a:r>
              <a:rPr lang="ru-RU" dirty="0" err="1"/>
              <a:t>Дейност</a:t>
            </a:r>
            <a:r>
              <a:rPr lang="ru-RU" dirty="0"/>
              <a:t> 3. </a:t>
            </a:r>
            <a:r>
              <a:rPr lang="ru-RU" dirty="0" err="1"/>
              <a:t>Информационна</a:t>
            </a:r>
            <a:r>
              <a:rPr lang="ru-RU" dirty="0"/>
              <a:t> кампания за </a:t>
            </a:r>
            <a:r>
              <a:rPr lang="ru-RU" dirty="0" err="1"/>
              <a:t>повишаване</a:t>
            </a:r>
            <a:r>
              <a:rPr lang="ru-RU" dirty="0"/>
              <a:t> на </a:t>
            </a:r>
            <a:r>
              <a:rPr lang="ru-RU" dirty="0" err="1"/>
              <a:t>гражданското</a:t>
            </a:r>
            <a:r>
              <a:rPr lang="ru-RU" dirty="0"/>
              <a:t> участие в </a:t>
            </a:r>
            <a:r>
              <a:rPr lang="ru-RU" dirty="0" err="1"/>
              <a:t>процесите</a:t>
            </a:r>
            <a:r>
              <a:rPr lang="ru-RU" dirty="0"/>
              <a:t> по </a:t>
            </a:r>
            <a:r>
              <a:rPr lang="ru-RU" dirty="0" err="1"/>
              <a:t>изпълнение</a:t>
            </a:r>
            <a:r>
              <a:rPr lang="ru-RU" dirty="0"/>
              <a:t> и мониторинг на политики и </a:t>
            </a:r>
            <a:r>
              <a:rPr lang="ru-RU" dirty="0" err="1"/>
              <a:t>законодателство</a:t>
            </a:r>
            <a:r>
              <a:rPr lang="ru-RU" dirty="0"/>
              <a:t> в </a:t>
            </a:r>
            <a:r>
              <a:rPr lang="ru-RU" dirty="0" err="1"/>
              <a:t>сферата</a:t>
            </a:r>
            <a:r>
              <a:rPr lang="ru-RU" dirty="0"/>
              <a:t> на </a:t>
            </a:r>
            <a:r>
              <a:rPr lang="ru-RU" dirty="0" err="1"/>
              <a:t>Европейския</a:t>
            </a:r>
            <a:r>
              <a:rPr lang="ru-RU" dirty="0"/>
              <a:t> зелен пакт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pPr marL="0" indent="0">
              <a:buNone/>
            </a:pPr>
            <a:r>
              <a:rPr lang="bg-BG" dirty="0" smtClean="0"/>
              <a:t>               рекламна </a:t>
            </a:r>
            <a:r>
              <a:rPr lang="bg-BG" dirty="0"/>
              <a:t>онлайн </a:t>
            </a:r>
            <a:r>
              <a:rPr lang="bg-BG" dirty="0" smtClean="0"/>
              <a:t>кампания </a:t>
            </a:r>
            <a:r>
              <a:rPr lang="bg-BG" dirty="0"/>
              <a:t>	</a:t>
            </a:r>
          </a:p>
          <a:p>
            <a:endParaRPr lang="bg-BG" dirty="0"/>
          </a:p>
          <a:p>
            <a:pPr marL="0" indent="0">
              <a:buNone/>
            </a:pPr>
            <a:r>
              <a:rPr lang="bg-BG" dirty="0" smtClean="0"/>
              <a:t>               публична </a:t>
            </a:r>
            <a:r>
              <a:rPr lang="bg-BG" dirty="0"/>
              <a:t>среща 	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05064"/>
            <a:ext cx="792088" cy="792088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013176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9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507368" cy="4785395"/>
          </a:xfrm>
        </p:spPr>
      </p:pic>
      <p:sp>
        <p:nvSpPr>
          <p:cNvPr id="7" name="Текстово поле 6"/>
          <p:cNvSpPr txBox="1"/>
          <p:nvPr/>
        </p:nvSpPr>
        <p:spPr>
          <a:xfrm>
            <a:off x="539552" y="3212976"/>
            <a:ext cx="3360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>
                <a:solidFill>
                  <a:schemeClr val="bg1"/>
                </a:solidFill>
              </a:rPr>
              <a:t>Климатичните</a:t>
            </a:r>
          </a:p>
          <a:p>
            <a:r>
              <a:rPr lang="bg-BG" sz="3600" dirty="0" smtClean="0">
                <a:solidFill>
                  <a:schemeClr val="bg1"/>
                </a:solidFill>
              </a:rPr>
              <a:t>промени</a:t>
            </a:r>
            <a:endParaRPr lang="bg-B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26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Мечтаем за…</a:t>
            </a:r>
            <a:endParaRPr lang="bg-BG" dirty="0"/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229600" cy="3654844"/>
          </a:xfrm>
        </p:spPr>
      </p:pic>
      <p:sp>
        <p:nvSpPr>
          <p:cNvPr id="9" name="Текстово поле 8"/>
          <p:cNvSpPr txBox="1"/>
          <p:nvPr/>
        </p:nvSpPr>
        <p:spPr>
          <a:xfrm>
            <a:off x="395536" y="5373216"/>
            <a:ext cx="8592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dirty="0" smtClean="0"/>
              <a:t>ВАРНА – най-зелената община в България!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327542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bg-BG" dirty="0" smtClean="0"/>
              <a:t>Суша</a:t>
            </a:r>
          </a:p>
          <a:p>
            <a:r>
              <a:rPr lang="bg-BG" dirty="0" smtClean="0"/>
              <a:t>Пожари</a:t>
            </a:r>
          </a:p>
          <a:p>
            <a:r>
              <a:rPr lang="bg-BG" dirty="0" smtClean="0"/>
              <a:t>Наводнения</a:t>
            </a:r>
          </a:p>
          <a:p>
            <a:r>
              <a:rPr lang="bg-BG" dirty="0" smtClean="0"/>
              <a:t>Земеделска криза</a:t>
            </a:r>
          </a:p>
          <a:p>
            <a:r>
              <a:rPr lang="bg-BG" dirty="0" smtClean="0"/>
              <a:t>Топене на ледници</a:t>
            </a:r>
          </a:p>
          <a:p>
            <a:r>
              <a:rPr lang="bg-BG" dirty="0" smtClean="0"/>
              <a:t>Бури</a:t>
            </a:r>
          </a:p>
          <a:p>
            <a:r>
              <a:rPr lang="bg-BG" dirty="0" smtClean="0"/>
              <a:t>Болести</a:t>
            </a:r>
          </a:p>
          <a:p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9" y="4638578"/>
            <a:ext cx="2817591" cy="158417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64" y="5114073"/>
            <a:ext cx="2666923" cy="1500144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00" y="116632"/>
            <a:ext cx="3008310" cy="1691158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836712"/>
            <a:ext cx="3169929" cy="1783085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23" y="2708920"/>
            <a:ext cx="2857239" cy="160719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02" y="3356992"/>
            <a:ext cx="2825810" cy="1881990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013176"/>
            <a:ext cx="3032408" cy="170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6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Виновникът?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Моделът</a:t>
            </a:r>
            <a:r>
              <a:rPr lang="ru-RU" dirty="0" smtClean="0"/>
              <a:t> на производство и </a:t>
            </a:r>
            <a:r>
              <a:rPr lang="ru-RU" b="1" dirty="0" smtClean="0"/>
              <a:t>потребление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25317"/>
            <a:ext cx="5715000" cy="126492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8" y="3390236"/>
            <a:ext cx="4716016" cy="31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8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779096" cy="940966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                </a:t>
            </a:r>
            <a:br>
              <a:rPr lang="bg-BG" dirty="0" smtClean="0"/>
            </a:br>
            <a:r>
              <a:rPr lang="bg-BG" dirty="0"/>
              <a:t> </a:t>
            </a:r>
            <a:r>
              <a:rPr lang="bg-BG" dirty="0" smtClean="0"/>
              <a:t>         Решението?</a:t>
            </a:r>
            <a:br>
              <a:rPr lang="bg-BG" dirty="0" smtClean="0"/>
            </a:br>
            <a:r>
              <a:rPr lang="bg-BG" dirty="0" smtClean="0"/>
              <a:t>                 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3059832" cy="152991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3" y="2204864"/>
            <a:ext cx="763284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8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ПРОЕКТ </a:t>
            </a:r>
            <a:r>
              <a:rPr lang="en-US" dirty="0"/>
              <a:t>BG05SFOP001-2.025-0084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финансиран</a:t>
            </a:r>
            <a:r>
              <a:rPr lang="ru-RU" dirty="0"/>
              <a:t> от Оперативна </a:t>
            </a:r>
            <a:r>
              <a:rPr lang="ru-RU" dirty="0" err="1"/>
              <a:t>програма</a:t>
            </a:r>
            <a:r>
              <a:rPr lang="ru-RU" dirty="0"/>
              <a:t> „Добро управление“, </a:t>
            </a:r>
            <a:r>
              <a:rPr lang="ru-RU" dirty="0" err="1"/>
              <a:t>съфинансирана</a:t>
            </a:r>
            <a:r>
              <a:rPr lang="ru-RU" dirty="0"/>
              <a:t> от </a:t>
            </a:r>
            <a:r>
              <a:rPr lang="ru-RU" dirty="0" err="1"/>
              <a:t>Европейския</a:t>
            </a:r>
            <a:r>
              <a:rPr lang="ru-RU" dirty="0"/>
              <a:t> </a:t>
            </a:r>
            <a:r>
              <a:rPr lang="ru-RU" dirty="0" err="1"/>
              <a:t>съюз</a:t>
            </a:r>
            <a:r>
              <a:rPr lang="ru-RU" dirty="0"/>
              <a:t> чрез </a:t>
            </a:r>
            <a:r>
              <a:rPr lang="ru-RU" dirty="0" err="1"/>
              <a:t>Европейския</a:t>
            </a:r>
            <a:r>
              <a:rPr lang="ru-RU" dirty="0"/>
              <a:t> социален </a:t>
            </a:r>
            <a:r>
              <a:rPr lang="ru-RU" dirty="0" smtClean="0"/>
              <a:t>фонд</a:t>
            </a:r>
            <a:endParaRPr lang="en-US" dirty="0" smtClean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4"/>
            <a:ext cx="4499992" cy="2162751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373215"/>
            <a:ext cx="3770439" cy="782017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32048"/>
            <a:ext cx="2377646" cy="1664352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97" y="4932048"/>
            <a:ext cx="2172564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0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95536" y="2206119"/>
            <a:ext cx="8229600" cy="2841179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 smtClean="0"/>
              <a:t>ПРОЕКТ </a:t>
            </a:r>
            <a:r>
              <a:rPr lang="ru-RU" dirty="0" smtClean="0"/>
              <a:t>“</a:t>
            </a:r>
            <a:r>
              <a:rPr lang="ru-RU" dirty="0"/>
              <a:t>Гражданско участие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формулирането</a:t>
            </a:r>
            <a:r>
              <a:rPr lang="ru-RU" dirty="0"/>
              <a:t> на </a:t>
            </a:r>
            <a:r>
              <a:rPr lang="ru-RU" dirty="0" err="1"/>
              <a:t>местни</a:t>
            </a:r>
            <a:r>
              <a:rPr lang="ru-RU" dirty="0"/>
              <a:t> политики за </a:t>
            </a:r>
            <a:r>
              <a:rPr lang="ru-RU" dirty="0" err="1"/>
              <a:t>насърчаване</a:t>
            </a:r>
            <a:r>
              <a:rPr lang="ru-RU" dirty="0"/>
              <a:t> на </a:t>
            </a:r>
            <a:r>
              <a:rPr lang="ru-RU" dirty="0" err="1"/>
              <a:t>споделеното</a:t>
            </a:r>
            <a:r>
              <a:rPr lang="ru-RU" dirty="0"/>
              <a:t> потребление с </a:t>
            </a:r>
            <a:r>
              <a:rPr lang="ru-RU" dirty="0" err="1"/>
              <a:t>оглед</a:t>
            </a:r>
            <a:r>
              <a:rPr lang="ru-RU" dirty="0"/>
              <a:t> на целите на </a:t>
            </a:r>
            <a:r>
              <a:rPr lang="ru-RU" dirty="0" err="1"/>
              <a:t>Европейския</a:t>
            </a:r>
            <a:r>
              <a:rPr lang="ru-RU" dirty="0"/>
              <a:t> зелен пакт</a:t>
            </a:r>
            <a:r>
              <a:rPr lang="ru-RU" dirty="0" smtClean="0"/>
              <a:t>“</a:t>
            </a:r>
          </a:p>
          <a:p>
            <a:pPr marL="0" indent="0" algn="ctr">
              <a:buNone/>
            </a:pPr>
            <a:r>
              <a:rPr lang="ru-RU" dirty="0" smtClean="0"/>
              <a:t>СЕ ИЗПЪЛНЯВА ОТ:</a:t>
            </a:r>
            <a:endParaRPr lang="en-US" dirty="0" smtClean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90" y="43368"/>
            <a:ext cx="4499992" cy="2162751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34697"/>
            <a:ext cx="3818997" cy="792088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12" y="4902490"/>
            <a:ext cx="2796540" cy="10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7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Заинтересовани страни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Граждани </a:t>
            </a:r>
          </a:p>
          <a:p>
            <a:r>
              <a:rPr lang="bg-BG" dirty="0" smtClean="0"/>
              <a:t>НПО</a:t>
            </a:r>
          </a:p>
          <a:p>
            <a:r>
              <a:rPr lang="bg-BG" dirty="0" smtClean="0"/>
              <a:t>Бизнес</a:t>
            </a: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61048"/>
            <a:ext cx="3024336" cy="1797319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46" y="3212976"/>
            <a:ext cx="2680683" cy="178433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72816"/>
            <a:ext cx="2438400" cy="1341120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6208797" y="5373216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5400" dirty="0" smtClean="0"/>
              <a:t>И…</a:t>
            </a:r>
            <a:endParaRPr lang="bg-BG" sz="5400" dirty="0"/>
          </a:p>
        </p:txBody>
      </p:sp>
    </p:spTree>
    <p:extLst>
      <p:ext uri="{BB962C8B-B14F-4D97-AF65-F5344CB8AC3E}">
        <p14:creationId xmlns:p14="http://schemas.microsoft.com/office/powerpoint/2010/main" val="372734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0"/>
            <a:ext cx="5040560" cy="836712"/>
          </a:xfrm>
        </p:spPr>
        <p:txBody>
          <a:bodyPr/>
          <a:lstStyle/>
          <a:p>
            <a:r>
              <a:rPr lang="bg-BG" dirty="0" smtClean="0"/>
              <a:t>…Местната власт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4876800" cy="2743200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73016"/>
            <a:ext cx="2285714" cy="26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66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316</Words>
  <Application>Microsoft Office PowerPoint</Application>
  <PresentationFormat>Презентация на цял екран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20</vt:i4>
      </vt:variant>
    </vt:vector>
  </HeadingPairs>
  <TitlesOfParts>
    <vt:vector size="22" baseType="lpstr">
      <vt:lpstr>Office тема</vt:lpstr>
      <vt:lpstr>Office Theme</vt:lpstr>
      <vt:lpstr>Национална информационна кампания  “Гражданско участие във формулирането на местни политики за насърчаване на споделеното потребление с оглед на целите на Европейския зелен пакт“ </vt:lpstr>
      <vt:lpstr>Презентация на PowerPoint</vt:lpstr>
      <vt:lpstr>Презентация на PowerPoint</vt:lpstr>
      <vt:lpstr>Виновникът?</vt:lpstr>
      <vt:lpstr>                           Решението?                   </vt:lpstr>
      <vt:lpstr>ПРОЕКТ BG05SFOP001-2.025-0084 </vt:lpstr>
      <vt:lpstr>Презентация на PowerPoint</vt:lpstr>
      <vt:lpstr>Заинтересовани страни</vt:lpstr>
      <vt:lpstr>…Местната власт</vt:lpstr>
      <vt:lpstr>ГЛАВНА ЦЕЛ НА ПРОЕКТА</vt:lpstr>
      <vt:lpstr>СПЕЦИФИЧНИ ЦЕЛИ НА ПРОЕКТА</vt:lpstr>
      <vt:lpstr>ОЧАКВАНИ РЕЗУЛТАТИ</vt:lpstr>
      <vt:lpstr>План за изпълнение - дейности по проекта</vt:lpstr>
      <vt:lpstr>План за изпълнение - дейности по проекта</vt:lpstr>
      <vt:lpstr>Ютуб канал @WeShare</vt:lpstr>
      <vt:lpstr>Фейсбук страница „Споделено потребление“ Facebook.com/spodelin </vt:lpstr>
      <vt:lpstr>Фейсбук група „Споделено потребление“ Facebook.com/groups/spodelin </vt:lpstr>
      <vt:lpstr> Уебсайт spodelin.com </vt:lpstr>
      <vt:lpstr>План за изпълнение - дейности по проекта</vt:lpstr>
      <vt:lpstr>Мечтаем за…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HP</dc:creator>
  <cp:lastModifiedBy>HP</cp:lastModifiedBy>
  <cp:revision>34</cp:revision>
  <dcterms:created xsi:type="dcterms:W3CDTF">2023-05-31T10:09:51Z</dcterms:created>
  <dcterms:modified xsi:type="dcterms:W3CDTF">2023-06-04T10:29:34Z</dcterms:modified>
</cp:coreProperties>
</file>